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4874D-A29E-49E5-9C7D-D920A6DDAF8F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accent1_2" csCatId="accent1" phldr="1"/>
      <dgm:spPr/>
    </dgm:pt>
    <dgm:pt modelId="{71BBCF98-BA8E-4D4C-A881-7EAB6C8F533D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системы     экологических ценностей     воспитанников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7A1117-71D3-461E-9125-2A3564C53EE0}" type="sibTrans" cxnId="{FCDD2F63-63FC-4B60-BE10-7652DB71422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ru-RU"/>
        </a:p>
      </dgm:t>
    </dgm:pt>
    <dgm:pt modelId="{C3057D0D-6FAD-4CDD-B767-82E4AA1FBE0F}" type="parTrans" cxnId="{FCDD2F63-63FC-4B60-BE10-7652DB71422C}">
      <dgm:prSet/>
      <dgm:spPr/>
      <dgm:t>
        <a:bodyPr/>
        <a:lstStyle/>
        <a:p>
          <a:endParaRPr lang="ru-RU"/>
        </a:p>
      </dgm:t>
    </dgm:pt>
    <dgm:pt modelId="{25CC2B78-2373-4830-B86C-56DF997A6E35}" type="pres">
      <dgm:prSet presAssocID="{1034874D-A29E-49E5-9C7D-D920A6DDAF8F}" presName="Name0" presStyleCnt="0">
        <dgm:presLayoutVars>
          <dgm:chMax val="7"/>
          <dgm:chPref val="7"/>
          <dgm:dir/>
        </dgm:presLayoutVars>
      </dgm:prSet>
      <dgm:spPr/>
    </dgm:pt>
    <dgm:pt modelId="{960603EB-6890-4976-8C44-34B180E4F302}" type="pres">
      <dgm:prSet presAssocID="{71BBCF98-BA8E-4D4C-A881-7EAB6C8F533D}" presName="parTx1" presStyleLbl="node1" presStyleIdx="0" presStyleCnt="1" custScaleX="96167" custScaleY="115723" custLinFactNeighborX="2644" custLinFactNeighborY="-3148"/>
      <dgm:spPr/>
      <dgm:t>
        <a:bodyPr/>
        <a:lstStyle/>
        <a:p>
          <a:endParaRPr lang="ru-RU"/>
        </a:p>
      </dgm:t>
    </dgm:pt>
    <dgm:pt modelId="{37BF5FC9-1B14-40A2-BA5C-6377F9931299}" type="pres">
      <dgm:prSet presAssocID="{337A1117-71D3-461E-9125-2A3564C53EE0}" presName="picture1" presStyleCnt="0"/>
      <dgm:spPr/>
    </dgm:pt>
    <dgm:pt modelId="{2171D905-AE82-4659-8061-22F5208E2C51}" type="pres">
      <dgm:prSet presAssocID="{337A1117-71D3-461E-9125-2A3564C53EE0}" presName="imageRepeatNode" presStyleLbl="fgImgPlace1" presStyleIdx="0" presStyleCnt="1" custScaleX="162700" custScaleY="162265" custLinFactNeighborX="-34776" custLinFactNeighborY="-4675"/>
      <dgm:spPr/>
      <dgm:t>
        <a:bodyPr/>
        <a:lstStyle/>
        <a:p>
          <a:endParaRPr lang="ru-RU"/>
        </a:p>
      </dgm:t>
    </dgm:pt>
  </dgm:ptLst>
  <dgm:cxnLst>
    <dgm:cxn modelId="{20ECD0E1-D127-4095-8A20-583F22F97FAA}" type="presOf" srcId="{1034874D-A29E-49E5-9C7D-D920A6DDAF8F}" destId="{25CC2B78-2373-4830-B86C-56DF997A6E35}" srcOrd="0" destOrd="0" presId="urn:microsoft.com/office/officeart/2008/layout/AscendingPictureAccentProcess"/>
    <dgm:cxn modelId="{FCDD2F63-63FC-4B60-BE10-7652DB71422C}" srcId="{1034874D-A29E-49E5-9C7D-D920A6DDAF8F}" destId="{71BBCF98-BA8E-4D4C-A881-7EAB6C8F533D}" srcOrd="0" destOrd="0" parTransId="{C3057D0D-6FAD-4CDD-B767-82E4AA1FBE0F}" sibTransId="{337A1117-71D3-461E-9125-2A3564C53EE0}"/>
    <dgm:cxn modelId="{C5812953-3C89-41AA-A1A4-44DCA9EA7815}" type="presOf" srcId="{337A1117-71D3-461E-9125-2A3564C53EE0}" destId="{2171D905-AE82-4659-8061-22F5208E2C51}" srcOrd="0" destOrd="0" presId="urn:microsoft.com/office/officeart/2008/layout/AscendingPictureAccentProcess"/>
    <dgm:cxn modelId="{F392FFBA-22E9-41C7-8E76-1A2A708A281B}" type="presOf" srcId="{71BBCF98-BA8E-4D4C-A881-7EAB6C8F533D}" destId="{960603EB-6890-4976-8C44-34B180E4F302}" srcOrd="0" destOrd="0" presId="urn:microsoft.com/office/officeart/2008/layout/AscendingPictureAccentProcess"/>
    <dgm:cxn modelId="{FA2F584B-CD30-4F9E-BC02-F3145A2C9E68}" type="presParOf" srcId="{25CC2B78-2373-4830-B86C-56DF997A6E35}" destId="{960603EB-6890-4976-8C44-34B180E4F302}" srcOrd="0" destOrd="0" presId="urn:microsoft.com/office/officeart/2008/layout/AscendingPictureAccentProcess"/>
    <dgm:cxn modelId="{7CE5D29E-C787-44D4-B1D5-53312FB7D6B1}" type="presParOf" srcId="{25CC2B78-2373-4830-B86C-56DF997A6E35}" destId="{37BF5FC9-1B14-40A2-BA5C-6377F9931299}" srcOrd="1" destOrd="0" presId="urn:microsoft.com/office/officeart/2008/layout/AscendingPictureAccentProcess"/>
    <dgm:cxn modelId="{6100F426-2231-4301-8FEB-3315A13F4B2A}" type="presParOf" srcId="{37BF5FC9-1B14-40A2-BA5C-6377F9931299}" destId="{2171D905-AE82-4659-8061-22F5208E2C5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603EB-6890-4976-8C44-34B180E4F302}">
      <dsp:nvSpPr>
        <dsp:cNvPr id="0" name=""/>
        <dsp:cNvSpPr/>
      </dsp:nvSpPr>
      <dsp:spPr>
        <a:xfrm>
          <a:off x="3817758" y="3310472"/>
          <a:ext cx="8428872" cy="27202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55222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системы     экологических ценностей     воспитанников 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0547" y="3443261"/>
        <a:ext cx="8163294" cy="2454627"/>
      </dsp:txXfrm>
    </dsp:sp>
    <dsp:sp modelId="{2171D905-AE82-4659-8061-22F5208E2C51}">
      <dsp:nvSpPr>
        <dsp:cNvPr id="0" name=""/>
        <dsp:cNvSpPr/>
      </dsp:nvSpPr>
      <dsp:spPr>
        <a:xfrm>
          <a:off x="-54631" y="-7"/>
          <a:ext cx="6611466" cy="65947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7808" y="188640"/>
            <a:ext cx="7584843" cy="1318046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C3AAB9-7B07-4A92-9D4E-98380FC242A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F64D9C2-7957-42E2-BF2B-6AFB1FAAA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C3AAB9-7B07-4A92-9D4E-98380FC242A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F64D9C2-7957-42E2-BF2B-6AFB1FAAA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C3AAB9-7B07-4A92-9D4E-98380FC242A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F64D9C2-7957-42E2-BF2B-6AFB1FAAA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AAB9-7B07-4A92-9D4E-98380FC242A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D9C2-7957-42E2-BF2B-6AFB1FAAA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5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C3AAB9-7B07-4A92-9D4E-98380FC242A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F64D9C2-7957-42E2-BF2B-6AFB1FAAAA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51" y="123199"/>
            <a:ext cx="11617291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583499" y="1628800"/>
            <a:ext cx="10273141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1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C3AAB9-7B07-4A92-9D4E-98380FC242A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F64D9C2-7957-42E2-BF2B-6AFB1FAAA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47595" y="1628800"/>
            <a:ext cx="4704523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48128" y="1639342"/>
            <a:ext cx="4704523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C3AAB9-7B07-4A92-9D4E-98380FC242A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F64D9C2-7957-42E2-BF2B-6AFB1FAAA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5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43605" y="1535113"/>
            <a:ext cx="460851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3605" y="2174875"/>
            <a:ext cx="460851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42330" y="1535113"/>
            <a:ext cx="461032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342330" y="2174875"/>
            <a:ext cx="4610321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C3AAB9-7B07-4A92-9D4E-98380FC242A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F64D9C2-7957-42E2-BF2B-6AFB1FAAA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C3AAB9-7B07-4A92-9D4E-98380FC242A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F64D9C2-7957-42E2-BF2B-6AFB1FAAA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8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C3AAB9-7B07-4A92-9D4E-98380FC242A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F64D9C2-7957-42E2-BF2B-6AFB1FAAA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C3AAB9-7B07-4A92-9D4E-98380FC242A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F64D9C2-7957-42E2-BF2B-6AFB1FAAA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9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C3AAB9-7B07-4A92-9D4E-98380FC242A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F64D9C2-7957-42E2-BF2B-6AFB1FAAA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1" y="123199"/>
            <a:ext cx="11617291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3499" y="1628800"/>
            <a:ext cx="10273141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C3AAB9-7B07-4A92-9D4E-98380FC242A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F64D9C2-7957-42E2-BF2B-6AFB1FAAAA2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2436" y="27156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9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900" dirty="0">
                <a:solidFill>
                  <a:schemeClr val="bg2">
                    <a:lumMod val="25000"/>
                  </a:schemeClr>
                </a:solidFill>
              </a:rPr>
              <a:t>«Применение кейс –технологий в экологическом</a:t>
            </a:r>
            <a:br>
              <a:rPr lang="ru-RU" sz="49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900" dirty="0">
                <a:solidFill>
                  <a:schemeClr val="bg2">
                    <a:lumMod val="25000"/>
                  </a:schemeClr>
                </a:solidFill>
              </a:rPr>
              <a:t>воспитании дошкольников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0" y="4973637"/>
            <a:ext cx="7024255" cy="1655762"/>
          </a:xfrm>
        </p:spPr>
        <p:txBody>
          <a:bodyPr/>
          <a:lstStyle/>
          <a:p>
            <a:pPr algn="r"/>
            <a:endParaRPr lang="ru-RU" sz="36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tx1"/>
                </a:solidFill>
              </a:rPr>
              <a:t>Воспитатель: </a:t>
            </a:r>
            <a:r>
              <a:rPr lang="ru-RU" sz="2800" b="1" dirty="0" err="1" smtClean="0">
                <a:solidFill>
                  <a:schemeClr val="tx1"/>
                </a:solidFill>
              </a:rPr>
              <a:t>Миронцева</a:t>
            </a:r>
            <a:r>
              <a:rPr lang="ru-RU" sz="2800" b="1" dirty="0" smtClean="0">
                <a:solidFill>
                  <a:schemeClr val="tx1"/>
                </a:solidFill>
              </a:rPr>
              <a:t>  Анастасия Валентиновна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314144"/>
            <a:ext cx="118040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дошкольное образовательное учреждение детский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сад №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4 п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Шилово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муниципального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образования - Шиловский муниципальный район Рязанской области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18006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1" y="123199"/>
            <a:ext cx="11617289" cy="113152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effectLst/>
              </a:rPr>
              <a:t>По каждому кейсу работа организована по следующим четырем этапам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1" y="1254727"/>
            <a:ext cx="11617289" cy="5443944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 – метка красный вопросительный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знак;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 – метка синий восклицательный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знак;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 – метка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восклицательный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знак;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 – метка лист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папируса.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5673" r="7801" b="8039"/>
          <a:stretch/>
        </p:blipFill>
        <p:spPr>
          <a:xfrm>
            <a:off x="591671" y="3768436"/>
            <a:ext cx="1925782" cy="2978432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05" y="3768436"/>
            <a:ext cx="1966149" cy="2930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60" r="19788" b="1"/>
          <a:stretch/>
        </p:blipFill>
        <p:spPr>
          <a:xfrm>
            <a:off x="5763492" y="3768436"/>
            <a:ext cx="1884218" cy="2921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848" y="3962400"/>
            <a:ext cx="3862625" cy="25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52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56" y="152399"/>
            <a:ext cx="6865917" cy="501534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«ЭКО-преобразователь</a:t>
            </a:r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6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0" y="152399"/>
            <a:ext cx="3389602" cy="6605018"/>
          </a:xfrm>
        </p:spPr>
      </p:pic>
    </p:spTree>
    <p:extLst>
      <p:ext uri="{BB962C8B-B14F-4D97-AF65-F5344CB8AC3E}">
        <p14:creationId xmlns:p14="http://schemas.microsoft.com/office/powerpoint/2010/main" val="2448514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"/>
          <a:stretch/>
        </p:blipFill>
        <p:spPr>
          <a:xfrm>
            <a:off x="207818" y="97199"/>
            <a:ext cx="3953435" cy="4866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7"/>
          <a:stretch/>
        </p:blipFill>
        <p:spPr>
          <a:xfrm>
            <a:off x="4309462" y="950026"/>
            <a:ext cx="3807555" cy="4797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b="10172"/>
          <a:stretch/>
        </p:blipFill>
        <p:spPr>
          <a:xfrm>
            <a:off x="8265226" y="1662545"/>
            <a:ext cx="3867280" cy="46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" b="8789"/>
          <a:stretch/>
        </p:blipFill>
        <p:spPr>
          <a:xfrm>
            <a:off x="267398" y="106878"/>
            <a:ext cx="3698961" cy="4560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50" y="1060861"/>
            <a:ext cx="3653715" cy="4516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19002" r="-1600" b="-4957"/>
          <a:stretch/>
        </p:blipFill>
        <p:spPr>
          <a:xfrm>
            <a:off x="8102856" y="2113808"/>
            <a:ext cx="3710684" cy="45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30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1" y="166714"/>
            <a:ext cx="3697742" cy="4913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71" y="1057363"/>
            <a:ext cx="3602847" cy="4803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6" y="1682452"/>
            <a:ext cx="3412887" cy="480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87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6" y="334732"/>
            <a:ext cx="4782659" cy="5804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04" y="334732"/>
            <a:ext cx="4275118" cy="58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38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785044"/>
              </p:ext>
            </p:extLst>
          </p:nvPr>
        </p:nvGraphicFramePr>
        <p:xfrm>
          <a:off x="11875" y="0"/>
          <a:ext cx="12192000" cy="659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239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53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14" y="788218"/>
            <a:ext cx="11617291" cy="136083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2">
                    <a:lumMod val="10000"/>
                  </a:schemeClr>
                </a:solidFill>
                <a:effectLst/>
              </a:rPr>
              <a:t>Кейс-технология – это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</a:rPr>
              <a:t>интерактивная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/>
              </a:rPr>
              <a:t>технология для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effectLst/>
              </a:rPr>
              <a:t>краткосрочного обучения , на основе реальных или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effectLst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effectLst/>
              </a:rPr>
              <a:t>вымышленных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/>
              </a:rPr>
              <a:t>ситуаций.</a:t>
            </a:r>
            <a:endParaRPr lang="ru-RU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82" y="2362200"/>
            <a:ext cx="4177145" cy="4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4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4909" y="999945"/>
            <a:ext cx="11388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casus</a:t>
            </a: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(лат.)– запутанный необычный случай;</a:t>
            </a:r>
          </a:p>
          <a:p>
            <a:pPr algn="ctr"/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– портфель, чемоданчик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31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2" y="0"/>
            <a:ext cx="76338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нужен кейс? Кейс дает возможность приблизиться к практике, встать на позицию человека, реально принимающего решения, учиться на ошибках других.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90" y="1162938"/>
            <a:ext cx="4106428" cy="5293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698" r="-1947" b="8299"/>
          <a:stretch/>
        </p:blipFill>
        <p:spPr>
          <a:xfrm>
            <a:off x="1651497" y="2554545"/>
            <a:ext cx="4873994" cy="394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56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836" y="119226"/>
            <a:ext cx="99693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Кейс-иллюстрация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это иллюстрация, которая используется для рассмотрения проблемной ситуации.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2836" y="2505211"/>
            <a:ext cx="88530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111111"/>
              </a:solidFill>
              <a:latin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111111"/>
              </a:solidFill>
              <a:latin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67" r="-877" b="11685"/>
          <a:stretch/>
        </p:blipFill>
        <p:spPr>
          <a:xfrm>
            <a:off x="6468496" y="1611225"/>
            <a:ext cx="5237017" cy="49973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7470" r="1455" b="6954"/>
          <a:stretch/>
        </p:blipFill>
        <p:spPr>
          <a:xfrm>
            <a:off x="522514" y="1611225"/>
            <a:ext cx="5367647" cy="49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1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880" y="182089"/>
            <a:ext cx="30282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«Фото-кейс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потому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даёт возможность сформировать стратегию принятия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03" y="680852"/>
            <a:ext cx="8021706" cy="534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06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259" y="288445"/>
            <a:ext cx="105927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Кейс- диспут</a:t>
            </a: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направлен на умение воспитанников аргументировано отстаивать свое мнение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-8312" r="-4857" b="8312"/>
          <a:stretch/>
        </p:blipFill>
        <p:spPr>
          <a:xfrm>
            <a:off x="6341423" y="1061938"/>
            <a:ext cx="5369942" cy="5571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5" y="1555668"/>
            <a:ext cx="5068169" cy="507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99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66" y="103011"/>
            <a:ext cx="3879677" cy="2537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3003" r="-9604" b="2197"/>
          <a:stretch/>
        </p:blipFill>
        <p:spPr>
          <a:xfrm>
            <a:off x="6879367" y="3674662"/>
            <a:ext cx="4198590" cy="2999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31" y="4285830"/>
            <a:ext cx="3588329" cy="2406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24697" r="455" b="1062"/>
          <a:stretch/>
        </p:blipFill>
        <p:spPr>
          <a:xfrm>
            <a:off x="1249496" y="1221288"/>
            <a:ext cx="3582078" cy="2402212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9081568" y="269625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5434923" y="125987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817854" y="330742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7470" y="233085"/>
            <a:ext cx="553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Кейсы</a:t>
            </a: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вариации и догадки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316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873" y="304800"/>
            <a:ext cx="704154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726" y="20821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Кейс- прогнозирование</a:t>
            </a: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направлен на умение детей отличать реальную и воображаемую ситуацию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81" y="127450"/>
            <a:ext cx="3906987" cy="2734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48" y="715494"/>
            <a:ext cx="1949756" cy="3109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96" y="2387200"/>
            <a:ext cx="2156731" cy="2396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9646" y="4627508"/>
            <a:ext cx="2943224" cy="19621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81" y="3279383"/>
            <a:ext cx="3906987" cy="3407256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7419604" y="2097279"/>
            <a:ext cx="812153" cy="3460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4197367" y="27947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267315">
            <a:off x="3155779" y="5060536"/>
            <a:ext cx="978408" cy="415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224473" y="51301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51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ichrskaya-volna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ecologichrskaya-volna</Template>
  <TotalTime>430</TotalTime>
  <Words>121</Words>
  <Application>Microsoft Office PowerPoint</Application>
  <PresentationFormat>Широкоэкранный</PresentationFormat>
  <Paragraphs>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ecologichrskaya-volna</vt:lpstr>
      <vt:lpstr> «Применение кейс –технологий в экологическом воспитании дошкольников.»</vt:lpstr>
      <vt:lpstr>Кейс-технология – это  интерактивная технология для краткосрочного обучения , на основе реальных или вымышленных ситуаций.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каждому кейсу работа организована по следующим четырем этапам. </vt:lpstr>
      <vt:lpstr>«ЭКО-преобразователь».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 Детский сад № 4. р.п. Шилово. «Применение кейс –технологий в экологическом воспитании дошкольников.»</dc:title>
  <dc:creator>настя</dc:creator>
  <cp:lastModifiedBy>Юлия Белова</cp:lastModifiedBy>
  <cp:revision>24</cp:revision>
  <dcterms:created xsi:type="dcterms:W3CDTF">2024-01-22T12:38:28Z</dcterms:created>
  <dcterms:modified xsi:type="dcterms:W3CDTF">2024-02-02T10:09:31Z</dcterms:modified>
</cp:coreProperties>
</file>